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73" r:id="rId2"/>
    <p:sldId id="256" r:id="rId3"/>
    <p:sldId id="274" r:id="rId4"/>
    <p:sldId id="266" r:id="rId5"/>
    <p:sldId id="267" r:id="rId6"/>
    <p:sldId id="265" r:id="rId7"/>
    <p:sldId id="278" r:id="rId8"/>
    <p:sldId id="279" r:id="rId9"/>
    <p:sldId id="280" r:id="rId10"/>
    <p:sldId id="258" r:id="rId11"/>
    <p:sldId id="259" r:id="rId12"/>
    <p:sldId id="261" r:id="rId13"/>
    <p:sldId id="281" r:id="rId14"/>
    <p:sldId id="270" r:id="rId15"/>
    <p:sldId id="282" r:id="rId16"/>
    <p:sldId id="285" r:id="rId17"/>
    <p:sldId id="286" r:id="rId18"/>
    <p:sldId id="283" r:id="rId19"/>
    <p:sldId id="284" r:id="rId20"/>
    <p:sldId id="271" r:id="rId21"/>
    <p:sldId id="264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8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5E5AE5-966D-4884-9467-098B87665522}" type="datetimeFigureOut">
              <a:rPr lang="ru-RU" smtClean="0"/>
              <a:pPr>
                <a:defRPr/>
              </a:pPr>
              <a:t>23.10.2018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D11D548-FDD1-45BA-8BCC-3AD19FB7D1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8C8979-B67F-48B7-A5B9-A4DFFEFA1D13}" type="datetimeFigureOut">
              <a:rPr lang="ru-RU" smtClean="0"/>
              <a:pPr>
                <a:defRPr/>
              </a:pPr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B9052C-B949-486A-8006-9C05979480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E42B69-2EC0-43C3-AB19-E0325D99B932}" type="datetimeFigureOut">
              <a:rPr lang="ru-RU" smtClean="0"/>
              <a:pPr>
                <a:defRPr/>
              </a:pPr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2FA67B-B4B7-4721-AB6F-B8AE1CF9E9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5E8092-C8E9-4160-AB4A-17620B6764B8}" type="datetimeFigureOut">
              <a:rPr lang="ru-RU" smtClean="0"/>
              <a:pPr>
                <a:defRPr/>
              </a:pPr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80004-1801-4FCB-A01B-BA48E0AC35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CC88EF-87A1-4C72-B45D-7FF5E65D4D21}" type="datetimeFigureOut">
              <a:rPr lang="ru-RU" smtClean="0"/>
              <a:pPr>
                <a:defRPr/>
              </a:pPr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17A4DBF2-419C-4073-A6BE-906F8365E3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FDDD9C-C83E-48D7-B6D3-13D271B5F8AB}" type="datetimeFigureOut">
              <a:rPr lang="ru-RU" smtClean="0"/>
              <a:pPr>
                <a:defRPr/>
              </a:pPr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E65954-9699-4DD7-A577-57D81D504B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077580-7F0F-4D6B-B6E3-F6E80F109C0F}" type="datetimeFigureOut">
              <a:rPr lang="ru-RU" smtClean="0"/>
              <a:pPr>
                <a:defRPr/>
              </a:pPr>
              <a:t>23.10.2018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499B1-9F12-43A6-9796-4318B13EC3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C0F7D0-3423-41AE-956C-F32CCE23992C}" type="datetimeFigureOut">
              <a:rPr lang="ru-RU" smtClean="0"/>
              <a:pPr>
                <a:defRPr/>
              </a:pPr>
              <a:t>23.10.2018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68206D-9F09-4D77-ADE2-ADABE0DB73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71B94C-2359-4873-A138-EDDD7A4EC359}" type="datetimeFigureOut">
              <a:rPr lang="ru-RU" smtClean="0"/>
              <a:pPr>
                <a:defRPr/>
              </a:pPr>
              <a:t>23.10.2018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20340F-56BA-4D48-91DF-D492E24B0A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0F9960-DB38-4198-9341-1DA9862EFA5B}" type="datetimeFigureOut">
              <a:rPr lang="ru-RU" smtClean="0"/>
              <a:pPr>
                <a:defRPr/>
              </a:pPr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876BA0-CF36-4763-8135-416B03E5C5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AEAC35-0DBC-462F-A5E4-21F512BCDD81}" type="datetimeFigureOut">
              <a:rPr lang="ru-RU" smtClean="0"/>
              <a:pPr>
                <a:defRPr/>
              </a:pPr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AA9EC039-5058-46BB-A6DF-F3DFA33B38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CCEFC8D-4F41-47EA-AF78-A9E103BAE28A}" type="datetimeFigureOut">
              <a:rPr lang="ru-RU" smtClean="0"/>
              <a:pPr>
                <a:defRPr/>
              </a:pPr>
              <a:t>23.10.2018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D2400FC1-64E1-4535-9698-B108B08149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>
    <p:wip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7" descr="lit41-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765175"/>
            <a:ext cx="4259262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500563" y="1196975"/>
            <a:ext cx="4392612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Кто не слыхал его живого слова?</a:t>
            </a:r>
          </a:p>
          <a:p>
            <a:pPr>
              <a:spcBef>
                <a:spcPct val="50000"/>
              </a:spcBef>
            </a:pPr>
            <a:r>
              <a:rPr lang="ru-RU" b="1"/>
              <a:t>Кто в жизни с ним не встретился своей?</a:t>
            </a:r>
          </a:p>
          <a:p>
            <a:pPr>
              <a:spcBef>
                <a:spcPct val="50000"/>
              </a:spcBef>
            </a:pPr>
            <a:r>
              <a:rPr lang="ru-RU" b="1"/>
              <a:t>Бессмертные творения Крылова</a:t>
            </a:r>
          </a:p>
          <a:p>
            <a:pPr>
              <a:spcBef>
                <a:spcPct val="50000"/>
              </a:spcBef>
            </a:pPr>
            <a:r>
              <a:rPr lang="ru-RU" b="1"/>
              <a:t>Мы с каждым годом любим все сильней.</a:t>
            </a:r>
          </a:p>
          <a:p>
            <a:pPr>
              <a:spcBef>
                <a:spcPct val="50000"/>
              </a:spcBef>
            </a:pPr>
            <a:r>
              <a:rPr lang="ru-RU" b="1"/>
              <a:t>Со школьной парты с ними мы сживались,</a:t>
            </a:r>
          </a:p>
          <a:p>
            <a:pPr>
              <a:spcBef>
                <a:spcPct val="50000"/>
              </a:spcBef>
            </a:pPr>
            <a:r>
              <a:rPr lang="ru-RU" b="1"/>
              <a:t>В те дни букварь постигшие едва.</a:t>
            </a:r>
          </a:p>
          <a:p>
            <a:pPr>
              <a:spcBef>
                <a:spcPct val="50000"/>
              </a:spcBef>
            </a:pPr>
            <a:r>
              <a:rPr lang="ru-RU" b="1"/>
              <a:t>И в памяти навеки оставались</a:t>
            </a:r>
          </a:p>
          <a:p>
            <a:pPr>
              <a:spcBef>
                <a:spcPct val="50000"/>
              </a:spcBef>
            </a:pPr>
            <a:r>
              <a:rPr lang="ru-RU" b="1"/>
              <a:t>Крылатые крыловские слова.</a:t>
            </a:r>
          </a:p>
          <a:p>
            <a:pPr algn="r">
              <a:spcBef>
                <a:spcPct val="50000"/>
              </a:spcBef>
            </a:pPr>
            <a:r>
              <a:rPr lang="ru-RU" b="1"/>
              <a:t>М. Исаковский</a:t>
            </a:r>
          </a:p>
          <a:p>
            <a:pPr>
              <a:spcBef>
                <a:spcPct val="50000"/>
              </a:spcBef>
            </a:pPr>
            <a:endParaRPr lang="ru-RU" i="1">
              <a:latin typeface="Arial" charset="0"/>
            </a:endParaRPr>
          </a:p>
        </p:txBody>
      </p:sp>
      <p:sp>
        <p:nvSpPr>
          <p:cNvPr id="13315" name="WordArt 5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8351837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Иван Андреевич Крылов (1769 - 1844)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 descr="image22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7463"/>
            <a:ext cx="5049838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 descr="thumbn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88913"/>
            <a:ext cx="4752975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 descr="15-basni-dedushki-krylo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04813"/>
            <a:ext cx="8351837" cy="627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свинья под дуб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44406" cy="6183307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 descr="1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538" y="404813"/>
            <a:ext cx="8907462" cy="613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s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744422"/>
            <a:ext cx="9108503" cy="5204858"/>
          </a:xfrm>
          <a:prstGeom prst="rect">
            <a:avLst/>
          </a:prstGeom>
        </p:spPr>
      </p:pic>
      <p:sp>
        <p:nvSpPr>
          <p:cNvPr id="4" name="Волна 3"/>
          <p:cNvSpPr/>
          <p:nvPr/>
        </p:nvSpPr>
        <p:spPr>
          <a:xfrm>
            <a:off x="6588224" y="4581128"/>
            <a:ext cx="1872208" cy="914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74888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dirty="0" smtClean="0"/>
              <a:t>Как осел справлялся со </a:t>
            </a:r>
            <a:r>
              <a:rPr lang="ru-RU" sz="4000" dirty="0" smtClean="0"/>
              <a:t>своими</a:t>
            </a:r>
            <a:r>
              <a:rPr lang="en-US" sz="4000" dirty="0" smtClean="0"/>
              <a:t> </a:t>
            </a:r>
            <a:r>
              <a:rPr lang="ru-RU" sz="4000" smtClean="0"/>
              <a:t>обязанностями?</a:t>
            </a:r>
            <a:endParaRPr lang="ru-RU" sz="4000" dirty="0" smtClean="0"/>
          </a:p>
          <a:p>
            <a:pPr>
              <a:buFont typeface="Arial" pitchFamily="34" charset="0"/>
              <a:buChar char="•"/>
            </a:pPr>
            <a:r>
              <a:rPr lang="ru-RU" sz="4000" dirty="0" smtClean="0"/>
              <a:t>Почему же мужик его наказал?</a:t>
            </a:r>
          </a:p>
          <a:p>
            <a:pPr>
              <a:buFont typeface="Arial" pitchFamily="34" charset="0"/>
              <a:buChar char="•"/>
            </a:pPr>
            <a:r>
              <a:rPr lang="ru-RU" sz="4000" dirty="0" smtClean="0"/>
              <a:t>Как вы думаете, </a:t>
            </a:r>
            <a:r>
              <a:rPr lang="ru-RU" sz="4000" dirty="0" err="1" smtClean="0"/>
              <a:t>осел</a:t>
            </a:r>
            <a:r>
              <a:rPr lang="ru-RU" sz="4000" dirty="0" smtClean="0"/>
              <a:t> это сделал нарочно? </a:t>
            </a:r>
          </a:p>
          <a:p>
            <a:pPr>
              <a:buFont typeface="Arial" pitchFamily="34" charset="0"/>
              <a:buChar char="•"/>
            </a:pPr>
            <a:r>
              <a:rPr lang="ru-RU" sz="4000" dirty="0" smtClean="0"/>
              <a:t>Почему же так получилось? </a:t>
            </a:r>
          </a:p>
          <a:p>
            <a:pPr>
              <a:buFont typeface="Arial" pitchFamily="34" charset="0"/>
              <a:buChar char="•"/>
            </a:pPr>
            <a:r>
              <a:rPr lang="ru-RU" sz="4000" dirty="0" smtClean="0"/>
              <a:t>Так кто же больше виноват?</a:t>
            </a:r>
            <a:endParaRPr lang="ru-RU" sz="40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32656"/>
            <a:ext cx="8532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 smtClean="0"/>
              <a:t>В чем </a:t>
            </a:r>
            <a:r>
              <a:rPr lang="ru-RU" sz="3600" dirty="0" smtClean="0">
                <a:solidFill>
                  <a:srgbClr val="FF0000"/>
                </a:solidFill>
              </a:rPr>
              <a:t>мораль</a:t>
            </a:r>
            <a:r>
              <a:rPr lang="ru-RU" sz="3600" dirty="0" smtClean="0"/>
              <a:t> этой басни? </a:t>
            </a:r>
          </a:p>
          <a:p>
            <a:pPr>
              <a:buFont typeface="Arial" pitchFamily="34" charset="0"/>
              <a:buChar char="•"/>
            </a:pPr>
            <a:endParaRPr lang="ru-RU" sz="36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060848"/>
            <a:ext cx="7776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Не доверяй ответственную работу, тому кто не может с ней справиться. А уж если доверил,  то сам неси ответственность за последствия. Не требуй от других то, на что они не способны.</a:t>
            </a:r>
            <a:endParaRPr lang="ru-RU" sz="36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1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0"/>
            <a:ext cx="4862290" cy="6706606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ovosti-9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3100" y="-1"/>
            <a:ext cx="5221188" cy="681024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s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744422"/>
            <a:ext cx="9108503" cy="5204858"/>
          </a:xfrm>
          <a:prstGeom prst="rect">
            <a:avLst/>
          </a:prstGeom>
        </p:spPr>
      </p:pic>
      <p:sp>
        <p:nvSpPr>
          <p:cNvPr id="4" name="Волна 3"/>
          <p:cNvSpPr/>
          <p:nvPr/>
        </p:nvSpPr>
        <p:spPr>
          <a:xfrm>
            <a:off x="6588224" y="4581128"/>
            <a:ext cx="1872208" cy="914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 descr="krylov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836712"/>
            <a:ext cx="3456384" cy="4130270"/>
          </a:xfrm>
        </p:spPr>
      </p:pic>
      <p:sp>
        <p:nvSpPr>
          <p:cNvPr id="11" name="Содержимое 10"/>
          <p:cNvSpPr>
            <a:spLocks noGrp="1"/>
          </p:cNvSpPr>
          <p:nvPr>
            <p:ph sz="half" idx="4294967295"/>
          </p:nvPr>
        </p:nvSpPr>
        <p:spPr>
          <a:xfrm>
            <a:off x="4427984" y="620688"/>
            <a:ext cx="4038600" cy="54832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«Забавой он людей исправил,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Сметая с них пороков пыль;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Он баснями себя прославил,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И слава эта – наша быль.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И не забудут этой были,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Пока по-русски говорят,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Её давно мы затвердили,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Её и внуки затвердят».</a:t>
            </a: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600" dirty="0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4"/>
          <p:cNvSpPr txBox="1">
            <a:spLocks noChangeArrowheads="1"/>
          </p:cNvSpPr>
          <p:nvPr/>
        </p:nvSpPr>
        <p:spPr bwMode="auto">
          <a:xfrm>
            <a:off x="468313" y="0"/>
            <a:ext cx="81359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latin typeface="Arial" charset="0"/>
              </a:rPr>
              <a:t>Домашнее задание:</a:t>
            </a:r>
          </a:p>
        </p:txBody>
      </p:sp>
      <p:sp>
        <p:nvSpPr>
          <p:cNvPr id="35842" name="Text Box 5"/>
          <p:cNvSpPr txBox="1">
            <a:spLocks noChangeArrowheads="1"/>
          </p:cNvSpPr>
          <p:nvPr/>
        </p:nvSpPr>
        <p:spPr bwMode="auto">
          <a:xfrm>
            <a:off x="231775" y="1576388"/>
            <a:ext cx="8804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2400" dirty="0" smtClean="0">
                <a:latin typeface="Arial" charset="0"/>
              </a:rPr>
              <a:t>Выразительное </a:t>
            </a:r>
            <a:r>
              <a:rPr lang="ru-RU" sz="2400" dirty="0">
                <a:latin typeface="Arial" charset="0"/>
              </a:rPr>
              <a:t>чтение </a:t>
            </a:r>
            <a:r>
              <a:rPr lang="ru-RU" sz="2400" dirty="0" smtClean="0">
                <a:latin typeface="Arial" charset="0"/>
              </a:rPr>
              <a:t>басни</a:t>
            </a:r>
            <a:endParaRPr lang="ru-RU" sz="2400" dirty="0">
              <a:latin typeface="Arial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b="1">
                <a:solidFill>
                  <a:schemeClr val="tx1"/>
                </a:solidFill>
              </a:rPr>
              <a:t>Цели урока: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850" y="1412875"/>
            <a:ext cx="82296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4000" dirty="0"/>
              <a:t>1. Басня как один из старейших жанров литературы</a:t>
            </a:r>
            <a:r>
              <a:rPr lang="ru-RU" sz="4000" dirty="0" smtClean="0"/>
              <a:t>;</a:t>
            </a:r>
            <a:endParaRPr lang="ru-RU" sz="4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4000" dirty="0"/>
              <a:t>2</a:t>
            </a:r>
            <a:r>
              <a:rPr lang="ru-RU" sz="4000" dirty="0" smtClean="0"/>
              <a:t>. </a:t>
            </a:r>
            <a:r>
              <a:rPr lang="ru-RU" sz="4000" dirty="0"/>
              <a:t>Работа с текстом </a:t>
            </a:r>
            <a:r>
              <a:rPr lang="ru-RU" sz="4000" dirty="0" smtClean="0"/>
              <a:t>басни</a:t>
            </a:r>
            <a:endParaRPr lang="ru-RU" sz="4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4000" dirty="0" smtClean="0"/>
              <a:t>3. Выявить аллегорический </a:t>
            </a:r>
            <a:r>
              <a:rPr lang="ru-RU" sz="4000" dirty="0"/>
              <a:t>смысл басни, </a:t>
            </a:r>
            <a:r>
              <a:rPr lang="ru-RU" sz="4000" dirty="0" smtClean="0"/>
              <a:t>ее мораль</a:t>
            </a:r>
            <a:r>
              <a:rPr lang="ru-RU" sz="4000" dirty="0"/>
              <a:t>.</a:t>
            </a:r>
            <a:r>
              <a:rPr lang="ru-RU" sz="2800" dirty="0"/>
              <a:t>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636588" y="357188"/>
            <a:ext cx="8507412" cy="6024562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5400" b="1" smtClean="0"/>
              <a:t>  </a:t>
            </a:r>
            <a:r>
              <a:rPr lang="ru-RU" sz="5400" b="1" smtClean="0">
                <a:solidFill>
                  <a:srgbClr val="FF0000"/>
                </a:solidFill>
              </a:rPr>
              <a:t>Басня</a:t>
            </a:r>
            <a:r>
              <a:rPr lang="ru-RU" sz="5400" smtClean="0">
                <a:solidFill>
                  <a:srgbClr val="FF0000"/>
                </a:solidFill>
              </a:rPr>
              <a:t> </a:t>
            </a:r>
            <a:r>
              <a:rPr lang="ru-RU" sz="5400" smtClean="0"/>
              <a:t>– </a:t>
            </a: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это краткий стихотворный или прозаический рассказ нравоучительного характера, имеющий иносказательный, аллегорический смысл</a:t>
            </a:r>
            <a:r>
              <a:rPr lang="ru-RU" sz="540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8229600" cy="1371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Басня включат в себя две части</a:t>
            </a:r>
            <a:r>
              <a:rPr lang="ru-RU" sz="4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981200"/>
            <a:ext cx="8229600" cy="41148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   </a:t>
            </a:r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4800" b="1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t>Основное повествование</a:t>
            </a:r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   2. </a:t>
            </a:r>
            <a:r>
              <a:rPr lang="ru-RU" sz="4800" b="1" smtClean="0">
                <a:solidFill>
                  <a:srgbClr val="77933C"/>
                </a:solidFill>
                <a:latin typeface="Times New Roman" pitchFamily="18" charset="0"/>
                <a:cs typeface="Times New Roman" pitchFamily="18" charset="0"/>
              </a:rPr>
              <a:t>Мораль - </a:t>
            </a: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это поучительный вывод из основного повествования, который даётся в начале или в конце басни.(По словарю</a:t>
            </a:r>
            <a:r>
              <a:rPr lang="ru-RU" smtClean="0"/>
              <a:t>)</a:t>
            </a:r>
          </a:p>
          <a:p>
            <a:pPr eaLnBrk="1" hangingPunct="1">
              <a:buFont typeface="Wingdings" pitchFamily="2" charset="2"/>
              <a:buNone/>
            </a:pP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95288" y="188913"/>
            <a:ext cx="8280400" cy="753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3200" b="1"/>
              <a:t> </a:t>
            </a:r>
            <a:r>
              <a:rPr lang="ru-RU" sz="32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Аллегория</a:t>
            </a:r>
            <a:r>
              <a:rPr lang="ru-RU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—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иносказание —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изображение отвлечённого понятия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через конкретный образ.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ru-RU" sz="3200" b="1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32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Сатира</a:t>
            </a:r>
            <a:r>
              <a:rPr lang="ru-RU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— злой смех, при помощи которого писатель  изображает пороки общества, чтобы их исправить.</a:t>
            </a:r>
            <a:r>
              <a:rPr lang="ru-RU" sz="3200">
                <a:latin typeface="Times New Roman" pitchFamily="18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ru-RU" sz="3200"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32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Олицетворение</a:t>
            </a:r>
            <a:r>
              <a:rPr lang="ru-RU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—наделение человеческими качествами животных, оживление предметов, явлений природы.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ru-RU" sz="3200"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ru-RU" sz="3200">
              <a:latin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4"/>
          <p:cNvSpPr>
            <a:spLocks noChangeArrowheads="1"/>
          </p:cNvSpPr>
          <p:nvPr/>
        </p:nvSpPr>
        <p:spPr bwMode="auto">
          <a:xfrm>
            <a:off x="1908175" y="188913"/>
            <a:ext cx="5400675" cy="936625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БАСНЯ</a:t>
            </a:r>
          </a:p>
        </p:txBody>
      </p:sp>
      <p:sp>
        <p:nvSpPr>
          <p:cNvPr id="20482" name="AutoShape 10"/>
          <p:cNvSpPr>
            <a:spLocks noChangeArrowheads="1"/>
          </p:cNvSpPr>
          <p:nvPr/>
        </p:nvSpPr>
        <p:spPr bwMode="auto">
          <a:xfrm rot="4574778">
            <a:off x="6192044" y="1953419"/>
            <a:ext cx="4105275" cy="865187"/>
          </a:xfrm>
          <a:prstGeom prst="curvedDownArrow">
            <a:avLst>
              <a:gd name="adj1" fmla="val 94899"/>
              <a:gd name="adj2" fmla="val 189798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3" name="AutoShape 11"/>
          <p:cNvSpPr>
            <a:spLocks noChangeArrowheads="1"/>
          </p:cNvSpPr>
          <p:nvPr/>
        </p:nvSpPr>
        <p:spPr bwMode="auto">
          <a:xfrm rot="525795">
            <a:off x="395288" y="549275"/>
            <a:ext cx="1152525" cy="4176713"/>
          </a:xfrm>
          <a:prstGeom prst="curvedRightArrow">
            <a:avLst>
              <a:gd name="adj1" fmla="val 72479"/>
              <a:gd name="adj2" fmla="val 14495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4" name="AutoShape 12"/>
          <p:cNvSpPr>
            <a:spLocks noChangeArrowheads="1"/>
          </p:cNvSpPr>
          <p:nvPr/>
        </p:nvSpPr>
        <p:spPr bwMode="auto">
          <a:xfrm>
            <a:off x="1258888" y="1773238"/>
            <a:ext cx="6696075" cy="1511300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Цель: осмеяние </a:t>
            </a:r>
          </a:p>
          <a:p>
            <a:pPr algn="ctr"/>
            <a:r>
              <a:rPr lang="ru-RU"/>
              <a:t>человеческих пороков, </a:t>
            </a:r>
          </a:p>
          <a:p>
            <a:pPr algn="ctr"/>
            <a:r>
              <a:rPr lang="ru-RU"/>
              <a:t>недостатков общественной жизни</a:t>
            </a:r>
          </a:p>
        </p:txBody>
      </p:sp>
      <p:sp>
        <p:nvSpPr>
          <p:cNvPr id="20485" name="Rectangle 14"/>
          <p:cNvSpPr>
            <a:spLocks noChangeArrowheads="1"/>
          </p:cNvSpPr>
          <p:nvPr/>
        </p:nvSpPr>
        <p:spPr bwMode="auto">
          <a:xfrm>
            <a:off x="1403350" y="3500438"/>
            <a:ext cx="2520950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ОСНОВНАЯ ЧАСТЬ</a:t>
            </a:r>
          </a:p>
        </p:txBody>
      </p:sp>
      <p:sp>
        <p:nvSpPr>
          <p:cNvPr id="20486" name="Rectangle 15"/>
          <p:cNvSpPr>
            <a:spLocks noChangeArrowheads="1"/>
          </p:cNvSpPr>
          <p:nvPr/>
        </p:nvSpPr>
        <p:spPr bwMode="auto">
          <a:xfrm>
            <a:off x="5508625" y="3500438"/>
            <a:ext cx="2520950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МОРАЛЬ</a:t>
            </a:r>
          </a:p>
        </p:txBody>
      </p:sp>
      <p:sp>
        <p:nvSpPr>
          <p:cNvPr id="20487" name="AutoShape 18"/>
          <p:cNvSpPr>
            <a:spLocks noChangeArrowheads="1"/>
          </p:cNvSpPr>
          <p:nvPr/>
        </p:nvSpPr>
        <p:spPr bwMode="auto">
          <a:xfrm>
            <a:off x="7667625" y="4581525"/>
            <a:ext cx="287338" cy="576263"/>
          </a:xfrm>
          <a:prstGeom prst="downArrow">
            <a:avLst>
              <a:gd name="adj1" fmla="val 50000"/>
              <a:gd name="adj2" fmla="val 501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8" name="AutoShape 19"/>
          <p:cNvSpPr>
            <a:spLocks noChangeArrowheads="1"/>
          </p:cNvSpPr>
          <p:nvPr/>
        </p:nvSpPr>
        <p:spPr bwMode="auto">
          <a:xfrm>
            <a:off x="5508625" y="4581525"/>
            <a:ext cx="287338" cy="576263"/>
          </a:xfrm>
          <a:prstGeom prst="downArrow">
            <a:avLst>
              <a:gd name="adj1" fmla="val 50000"/>
              <a:gd name="adj2" fmla="val 501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9" name="AutoShape 20"/>
          <p:cNvSpPr>
            <a:spLocks noChangeArrowheads="1"/>
          </p:cNvSpPr>
          <p:nvPr/>
        </p:nvSpPr>
        <p:spPr bwMode="auto">
          <a:xfrm>
            <a:off x="7092950" y="5084763"/>
            <a:ext cx="1584325" cy="720725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В конце</a:t>
            </a:r>
          </a:p>
        </p:txBody>
      </p:sp>
      <p:sp>
        <p:nvSpPr>
          <p:cNvPr id="20490" name="AutoShape 21"/>
          <p:cNvSpPr>
            <a:spLocks noChangeArrowheads="1"/>
          </p:cNvSpPr>
          <p:nvPr/>
        </p:nvSpPr>
        <p:spPr bwMode="auto">
          <a:xfrm>
            <a:off x="4932363" y="5084763"/>
            <a:ext cx="1584325" cy="720725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В начале</a:t>
            </a:r>
          </a:p>
        </p:txBody>
      </p:sp>
      <p:sp>
        <p:nvSpPr>
          <p:cNvPr id="20491" name="AutoShape 24"/>
          <p:cNvSpPr>
            <a:spLocks noChangeArrowheads="1"/>
          </p:cNvSpPr>
          <p:nvPr/>
        </p:nvSpPr>
        <p:spPr bwMode="auto">
          <a:xfrm>
            <a:off x="1331913" y="4508500"/>
            <a:ext cx="287337" cy="2159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2" name="AutoShape 25"/>
          <p:cNvSpPr>
            <a:spLocks noChangeArrowheads="1"/>
          </p:cNvSpPr>
          <p:nvPr/>
        </p:nvSpPr>
        <p:spPr bwMode="auto">
          <a:xfrm>
            <a:off x="468313" y="4724400"/>
            <a:ext cx="1225550" cy="647700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Аллегории</a:t>
            </a:r>
          </a:p>
        </p:txBody>
      </p:sp>
      <p:sp>
        <p:nvSpPr>
          <p:cNvPr id="20493" name="AutoShape 26"/>
          <p:cNvSpPr>
            <a:spLocks noChangeArrowheads="1"/>
          </p:cNvSpPr>
          <p:nvPr/>
        </p:nvSpPr>
        <p:spPr bwMode="auto">
          <a:xfrm>
            <a:off x="1908175" y="4508500"/>
            <a:ext cx="287338" cy="792163"/>
          </a:xfrm>
          <a:prstGeom prst="downArrow">
            <a:avLst>
              <a:gd name="adj1" fmla="val 50000"/>
              <a:gd name="adj2" fmla="val 689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4" name="AutoShape 28"/>
          <p:cNvSpPr>
            <a:spLocks noChangeArrowheads="1"/>
          </p:cNvSpPr>
          <p:nvPr/>
        </p:nvSpPr>
        <p:spPr bwMode="auto">
          <a:xfrm>
            <a:off x="1476375" y="5157788"/>
            <a:ext cx="1225550" cy="647700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Сатира</a:t>
            </a:r>
          </a:p>
        </p:txBody>
      </p:sp>
      <p:sp>
        <p:nvSpPr>
          <p:cNvPr id="20495" name="AutoShape 29"/>
          <p:cNvSpPr>
            <a:spLocks noChangeArrowheads="1"/>
          </p:cNvSpPr>
          <p:nvPr/>
        </p:nvSpPr>
        <p:spPr bwMode="auto">
          <a:xfrm>
            <a:off x="2843213" y="4508500"/>
            <a:ext cx="287337" cy="1368425"/>
          </a:xfrm>
          <a:prstGeom prst="downArrow">
            <a:avLst>
              <a:gd name="adj1" fmla="val 50000"/>
              <a:gd name="adj2" fmla="val 1190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6" name="AutoShape 30"/>
          <p:cNvSpPr>
            <a:spLocks noChangeArrowheads="1"/>
          </p:cNvSpPr>
          <p:nvPr/>
        </p:nvSpPr>
        <p:spPr bwMode="auto">
          <a:xfrm>
            <a:off x="2411413" y="5661025"/>
            <a:ext cx="1225550" cy="647700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Эзоп. язык</a:t>
            </a:r>
          </a:p>
        </p:txBody>
      </p:sp>
      <p:sp>
        <p:nvSpPr>
          <p:cNvPr id="20497" name="AutoShape 31"/>
          <p:cNvSpPr>
            <a:spLocks noChangeArrowheads="1"/>
          </p:cNvSpPr>
          <p:nvPr/>
        </p:nvSpPr>
        <p:spPr bwMode="auto">
          <a:xfrm>
            <a:off x="3708400" y="4508500"/>
            <a:ext cx="287338" cy="1800225"/>
          </a:xfrm>
          <a:prstGeom prst="downArrow">
            <a:avLst>
              <a:gd name="adj1" fmla="val 50000"/>
              <a:gd name="adj2" fmla="val 1566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8" name="AutoShape 32"/>
          <p:cNvSpPr>
            <a:spLocks noChangeArrowheads="1"/>
          </p:cNvSpPr>
          <p:nvPr/>
        </p:nvSpPr>
        <p:spPr bwMode="auto">
          <a:xfrm>
            <a:off x="3276600" y="6092825"/>
            <a:ext cx="1728788" cy="647700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Олицетворение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0c02ca16225222a1f90f3f83939398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0"/>
            <a:ext cx="6648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345684332773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333375"/>
            <a:ext cx="4619625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464</TotalTime>
  <Words>326</Words>
  <Application>Microsoft Office PowerPoint</Application>
  <PresentationFormat>Экран (4:3)</PresentationFormat>
  <Paragraphs>55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Справедливость</vt:lpstr>
      <vt:lpstr>Слайд 1</vt:lpstr>
      <vt:lpstr>Слайд 2</vt:lpstr>
      <vt:lpstr>Цели урока:</vt:lpstr>
      <vt:lpstr>Слайд 4</vt:lpstr>
      <vt:lpstr>Басня включат в себя две части: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cp:lastModifiedBy>Администратор</cp:lastModifiedBy>
  <cp:revision>25</cp:revision>
  <dcterms:created xsi:type="dcterms:W3CDTF">2013-09-29T08:56:56Z</dcterms:created>
  <dcterms:modified xsi:type="dcterms:W3CDTF">2018-10-23T19:37:14Z</dcterms:modified>
</cp:coreProperties>
</file>